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0f98098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0f98098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0f98098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0f98098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65e62b7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65e62b7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65e62b7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65e62b7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65e62b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65e62b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a65e62b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a65e62b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a65e62b7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a65e62b7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a65e62b7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a65e62b7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a65e62b7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a65e62b7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0f9809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0f9809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50f98098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50f98098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a65e62b7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a65e62b7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0f98098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0f98098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65e62b7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65e62b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0f98098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0f98098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a65e62b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a65e62b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a65e62b7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a65e62b7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a65e62b7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a65e62b7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0f98098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0f98098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a65e62b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a65e62b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a65e62b7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a65e62b7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0f98098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0f98098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a65e62b7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a65e62b7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50f98098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50f98098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a65e62b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a65e62b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0f98098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50f98098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a65e62b7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a65e62b7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0f98098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0f98098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65e62b7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65e62b7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a65e62b7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a65e62b7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50f98098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50f98098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0f98098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50f98098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50f98098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50f98098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50f98098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50f98098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50f9809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50f9809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50f98098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50f98098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a65e62b7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a65e62b7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0f98098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0f98098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a65e62b7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a65e62b7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0f98098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50f98098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0f98098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0f98098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a65e62b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a65e62b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a65e62b7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a65e62b7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0f98098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0f98098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0f98098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50f98098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1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Relationship Id="rId4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ython.org/?fbclid=IwAR1kiCNAGvwO-UJ-UI71RFXSdiXxAK1btXwBCVGLtS0yNkabpI9el9UkzZo" TargetMode="External"/><Relationship Id="rId4" Type="http://schemas.openxmlformats.org/officeDocument/2006/relationships/hyperlink" Target="https://l.facebook.com/l.php?u=https%3A%2F%2Fmarketplace.visualstudio.com%2Fitems%3FitemName%3Dms-python.python%26fbclid%3DIwAR11LRtM9JC65eiw5UB0q7fwJIGG9tGoP1psZy0dhDvqJJALqXRlyedEO24&amp;h=AT2D-kQHUJgy483TOrASjKHYg01g-36E6Qru5i8E_wsGWB-WVaIbTYzknobzUYrNlTncSCzSpLa_d58vtAX8unZSc0yxPsr22G5nwcYk4I5EMfDrjRvux2AiIQ692vHY2ncENa7BWl5YydbOGSYxJ6yt8w" TargetMode="External"/><Relationship Id="rId5" Type="http://schemas.openxmlformats.org/officeDocument/2006/relationships/hyperlink" Target="http://anaconda.org/Download?fbclid=IwAR2X4Q2iXIVm9ThOtuDVs8_s8k0kUpag_kHmAyZKuhixgRAmyftuw8hLmH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06900"/>
            <a:ext cx="8520600" cy="13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1C1E21"/>
                </a:solidFill>
                <a:highlight>
                  <a:schemeClr val="lt1"/>
                </a:highlight>
              </a:rPr>
              <a:t>အ​ခြေခံ </a:t>
            </a:r>
            <a:r>
              <a:rPr b="1" lang="en" sz="4500">
                <a:solidFill>
                  <a:srgbClr val="1C1E21"/>
                </a:solidFill>
                <a:highlight>
                  <a:srgbClr val="FFFFFF"/>
                </a:highlight>
              </a:rPr>
              <a:t>ပရိုဂရမ်းမင်း</a:t>
            </a:r>
            <a:endParaRPr b="1" sz="4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84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C1E21"/>
                </a:solidFill>
                <a:highlight>
                  <a:srgbClr val="FFFFFF"/>
                </a:highlight>
              </a:rPr>
              <a:t>သူရ​အောင်</a:t>
            </a:r>
            <a:endParaRPr sz="18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07600" cy="17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250" y="152400"/>
            <a:ext cx="1706768" cy="170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13600"/>
            <a:ext cx="85206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Strings and Input</a:t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940350"/>
            <a:ext cx="3999900" cy="3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Strings စာသားများ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+ concatenate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* repeat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len(str)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str.upper(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str.lower(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3565750" y="940350"/>
            <a:ext cx="5266500" cy="3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Output ➡️ print("print ထုတ်မယ့်စာ")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Input ➡️ input("message")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သတိပြုရန် input function က ရသမျှသည် string ဖြစ်​သော​ကြောင့် int(input(" ")) စသဖြင့် ဉာဏ်ရှိသလို ​ပြောင်းလဲရမည်။ eval(input(" ")) လည်း သုံးနိုင်သည်။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32750" y="489825"/>
            <a:ext cx="35169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Conditionals</a:t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Conditionals : tools to test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Comparison Operators 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== equal ညီသလား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!= မညီဘူးလား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 greater than ကြီးသလား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&gt;= at most အများဆုံးဖြစ်သလား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 less than နည်းသလား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&lt;= at least အနည်းဆုံး ဖြစ်သလား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3481600" y="2298975"/>
            <a:ext cx="48774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Logical Operators</a:t>
            </a:r>
            <a:endParaRPr b="1"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and</a:t>
            </a: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အကုန်​ပြေလည်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or</a:t>
            </a: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တခုမဟုတ် တခု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not</a:t>
            </a: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မဟုတ်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Conditionals : how to use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 တခု Statement ၂ ခု - if else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 ၁ ခုထက်ပို Statement ၂ ခုထက်ပို - if elif else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Condition တခု​ပြေလည်ရင် ​နောက်တခု ​ပြေလည်​သေးလား - nested if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44289" l="36252" r="0" t="0"/>
          <a:stretch/>
        </p:blipFill>
        <p:spPr>
          <a:xfrm>
            <a:off x="6006025" y="394425"/>
            <a:ext cx="2913600" cy="22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25" y="152400"/>
            <a:ext cx="52349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775"/>
            <a:ext cx="8839200" cy="3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13" y="406750"/>
            <a:ext cx="8059175" cy="4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413"/>
            <a:ext cx="8839201" cy="22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314513"/>
            <a:ext cx="8167657" cy="45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875"/>
            <a:ext cx="8839200" cy="23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4275"/>
            <a:ext cx="8839201" cy="427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238075" y="32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Iterations ​အကြိမ်ကြိမ် လုပ်​ဆောင်ခြင်းများ</a:t>
            </a:r>
            <a:endParaRPr b="1" sz="2400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For loop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ကြိုတင်သတ်မှတ်ထား​သော Sequence ကြီး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for &lt;item&gt; in &lt;sequence&gt;: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 expression 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 expression 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print("Out of loop")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Tips : range(start,stop,steps)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300" y="1165225"/>
            <a:ext cx="279082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96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28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Types of Knowledges</a:t>
            </a:r>
            <a:endParaRPr sz="3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2350"/>
              <a:buChar char="●"/>
            </a:pPr>
            <a:r>
              <a:rPr lang="en" sz="2350">
                <a:solidFill>
                  <a:srgbClr val="1C1E21"/>
                </a:solidFill>
                <a:highlight>
                  <a:srgbClr val="FFFFFF"/>
                </a:highlight>
              </a:rPr>
              <a:t>Declarative Knowledge နဂိုသိ</a:t>
            </a:r>
            <a:endParaRPr sz="23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750"/>
              <a:buChar char="○"/>
            </a:pPr>
            <a:r>
              <a:rPr lang="en" sz="1750">
                <a:solidFill>
                  <a:srgbClr val="1C1E21"/>
                </a:solidFill>
                <a:highlight>
                  <a:srgbClr val="FFFFFF"/>
                </a:highlight>
              </a:rPr>
              <a:t>ရေခဲသည် ​အေးသည်</a:t>
            </a:r>
            <a:endParaRPr sz="17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2350"/>
              <a:buChar char="●"/>
            </a:pPr>
            <a:r>
              <a:rPr lang="en" sz="2350">
                <a:solidFill>
                  <a:srgbClr val="1C1E21"/>
                </a:solidFill>
                <a:highlight>
                  <a:srgbClr val="FFFFFF"/>
                </a:highlight>
              </a:rPr>
              <a:t>Imperative Knowledge ထွင်သိ</a:t>
            </a:r>
            <a:endParaRPr sz="23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750"/>
              <a:buChar char="○"/>
            </a:pPr>
            <a:r>
              <a:rPr lang="en" sz="1750">
                <a:solidFill>
                  <a:srgbClr val="1C1E21"/>
                </a:solidFill>
                <a:highlight>
                  <a:srgbClr val="FFFFFF"/>
                </a:highlight>
              </a:rPr>
              <a:t>သင်္ချာညီမျှခြင်းတ​ကြောင်းကို တွက်ထုတ်ခြင်း</a:t>
            </a:r>
            <a:endParaRPr sz="17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750"/>
              <a:buChar char="○"/>
            </a:pPr>
            <a:r>
              <a:rPr lang="en" sz="1750">
                <a:solidFill>
                  <a:srgbClr val="1C1E21"/>
                </a:solidFill>
                <a:highlight>
                  <a:srgbClr val="FFFFFF"/>
                </a:highlight>
              </a:rPr>
              <a:t>​စီစဉ်ထား​သော ကွန်ပျူတာ ပရိုဂရမ်များ</a:t>
            </a:r>
            <a:endParaRPr sz="17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7656" cy="45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185" y="152400"/>
            <a:ext cx="273394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While loop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သတ်မှတ်ထား​သော condition ​ပြေလည်​နေ​သေးသမျှ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while &lt;condition&gt; :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&lt;expression&gt;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&lt;expression&gt;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print("Out of loop")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238075" y="32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Iterations ​အကြိမ်ကြိမ် လုပ်​ဆောင်ခြင်းများ</a:t>
            </a:r>
            <a:endParaRPr b="1" sz="2400"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54425"/>
            <a:ext cx="4180749" cy="39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69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326075" y="0"/>
            <a:ext cx="8562000" cy="5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Scalar Objects ထပ်မံခွဲထုတ်လို့ရ</a:t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Strings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Lists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Tuples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Dictionaries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75" y="2243250"/>
            <a:ext cx="6240925" cy="26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3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75" y="2663044"/>
            <a:ext cx="8167655" cy="225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837538"/>
            <a:ext cx="8839204" cy="346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175"/>
            <a:ext cx="8839207" cy="332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462800" y="0"/>
            <a:ext cx="5101200" cy="4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Lists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Ordered sequences of informations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usually homogeneous ( but can also be mixed )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mutable ( create ပြီးမှ modify ပြန်လုပ်လို့ရ )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သတိပြုရန် - dictionary တခြား type ​တွေ အကုန် immutable 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indexing and slicing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list ​တွေကို data ​တွေ အ​ပြောင်းအလဲ လုပ်ချင်ရင် သုံးတယ်။ 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မ​ပြောင်းလဲချင် safe ဖြစ်ချင်ရင် tuple သုံးတယ်။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list_L = [ "H,"E","L","L","O" ]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list_L1 = list_L # list_L1 is not new list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list_L1 = list_L [ : ] # list_L1 is new list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list_L [ 0 ] = "Y"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2073200" y="3727800"/>
            <a:ext cx="2929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FF0F1"/>
                </a:highlight>
                <a:latin typeface="Comfortaa"/>
                <a:ea typeface="Comfortaa"/>
                <a:cs typeface="Comfortaa"/>
                <a:sym typeface="Comfortaa"/>
              </a:rPr>
              <a:t> [ i for i in seq ]</a:t>
            </a:r>
            <a:endParaRPr>
              <a:solidFill>
                <a:schemeClr val="dk1"/>
              </a:solidFill>
              <a:highlight>
                <a:srgbClr val="EFF0F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FF0F1"/>
                </a:highlight>
                <a:latin typeface="Comfortaa"/>
                <a:ea typeface="Comfortaa"/>
                <a:cs typeface="Comfortaa"/>
                <a:sym typeface="Comfortaa"/>
              </a:rPr>
              <a:t> [ i for i in seq if (condition) ]</a:t>
            </a:r>
            <a:endParaRPr>
              <a:solidFill>
                <a:schemeClr val="dk1"/>
              </a:solidFill>
              <a:highlight>
                <a:srgbClr val="EFF0F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FF0F1"/>
                </a:highlight>
                <a:latin typeface="Comfortaa"/>
                <a:ea typeface="Comfortaa"/>
                <a:cs typeface="Comfortaa"/>
                <a:sym typeface="Comfortaa"/>
              </a:rPr>
              <a:t> [ i*j for i in seq1 for j in seq2 ]</a:t>
            </a:r>
            <a:endParaRPr>
              <a:solidFill>
                <a:schemeClr val="dk1"/>
              </a:solidFill>
              <a:highlight>
                <a:srgbClr val="EFF0F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3883" l="3178" r="4434" t="0"/>
          <a:stretch/>
        </p:blipFill>
        <p:spPr>
          <a:xfrm>
            <a:off x="5218975" y="460996"/>
            <a:ext cx="3543074" cy="33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2550"/>
            <a:ext cx="8839199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37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5" y="1631245"/>
            <a:ext cx="8016261" cy="33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04375"/>
            <a:ext cx="85206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Two types of Programs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8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Fix program မူလပါ ပရိုဂရမ်များ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ဥပမာ - Calculator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8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Stored program ပြန်ရေး ပရိုဂရမ်များ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အဆင့်ဆင့် ​စေခိုင်းချက်များ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Language များ ​ပေါ်​ပေါက်လာရခြင်း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8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Turing machine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သွင်း/ထုတ်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 ဘယ်/ညာ​ ​ရွှေ့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 ဖျက်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○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 ဘာမှမလုပ်တဲ့အ​ခြေအ​နေ ( idle )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725"/>
            <a:ext cx="8839201" cy="32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/>
        </p:nvSpPr>
        <p:spPr>
          <a:xfrm>
            <a:off x="437425" y="307200"/>
            <a:ext cx="8283900" cy="4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Tuples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Ordered sequences of elements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heterogeneous ​ရောထည့်လို့ရ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( ) နဲ့ သတ်မှတ်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သတိပြုရန် - function နဲ့ မမှားဖို့ တလုံးထဲဆို ("H", ) လို့​ရေးပါ။ comma ပါရပါတယ်။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like strings, can concatenate, repeat and slice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t1 = ( 1,2,3 )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t2 = ( "Hello",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print( t1 + t2 )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57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25" y="1852239"/>
            <a:ext cx="8167657" cy="300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341200" y="183625"/>
            <a:ext cx="4443600" cy="4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Dictionaries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unordered sequence ဖြစ်တယ်။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{ key : value } အတွဲ​တွေအဖြစ် သုံးတယ်။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Hashing နည်းကို သုံးထားတယ်။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a key must be unique and unchanged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value လိုချင်ရင် dict_name[ key ]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တခုခုရဲ့ Data ​တွေကို စုထားချင်တဲ့အခါ သုံးတယ်။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ဖျက်ချင်ရင် keyword - del dict_name[ key ]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ဥပမာ ​</a:t>
            </a: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student1 {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"name" : "Thura"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"age" : 18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50" y="2627925"/>
            <a:ext cx="4874450" cy="21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813" y="152400"/>
            <a:ext cx="71703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253675" y="262425"/>
            <a:ext cx="40065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Functions in Python</a:t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လုပ်​ဆောင်ချက်များ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Two types of Functions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Built-in function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defined function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t/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4758675" y="1311900"/>
            <a:ext cx="3279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def function_name(parameter):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 expression 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 expression 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# local scope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# in a defined function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return &lt; object &gt;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# Out of a defined function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# Global Scope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8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0" y="2782300"/>
            <a:ext cx="3805399" cy="2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992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632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/>
        </p:nvSpPr>
        <p:spPr>
          <a:xfrm>
            <a:off x="419950" y="271800"/>
            <a:ext cx="7452900" cy="4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Function တခုဟာ parameter တခု သို့မဟုတ် တခုထက်ပို ကို လက်ခံရယူ တွက်ချက်ပြီး return အမြဲပြန်တယ်။ Python မှာ return ဘာမှ ​ရေးမထားရင်​တောင် None ဆိုတာ ပြန်​ပေးတယ်။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parameter ​နေရာမှာ တခြား Function ကိုလည်း ထည့်လို့ရတယ်။ Function ထဲက function ​ပေါ့။ ဒါကို Higher order function လို့ ​ခေါ်တယ်။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Recursive Function ( aka Dynamic Programming ) ထပ်ခါတလဲလဲ ​ကျော့​သော ဖန်ရှင်များ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Base Case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Inductive Case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Why we should ?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Decompose ခွဲထား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Abstract ​​​ကုတ်​​လျော့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16662" l="10172" r="6653" t="27368"/>
          <a:stretch/>
        </p:blipFill>
        <p:spPr>
          <a:xfrm>
            <a:off x="287615" y="1621625"/>
            <a:ext cx="8568773" cy="30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/>
          <p:nvPr/>
        </p:nvSpPr>
        <p:spPr>
          <a:xfrm>
            <a:off x="385550" y="148950"/>
            <a:ext cx="69573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Lambda Functions</a:t>
            </a:r>
            <a:endParaRPr b="1" sz="1600"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အမည်မဲ့ ဖန်ရှင်များ</a:t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သင်္ချာတွက်ထုတ်ခြင်းများအတွက် ဒါမှမဟုတ် တခဏတာ လိုအပ်ချက်အတွက် function ​ရေးဖို့ လိုအပ်လာရင် တိုတို တုတ်တုတ် ထိထိ​ရောက်​ရောက် ​ရေးနိုင်ရန် သုံးသည်။</a:t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06300" y="227200"/>
            <a:ext cx="34827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Aspects of language</a:t>
            </a:r>
            <a:endParaRPr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743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206300" y="973300"/>
            <a:ext cx="28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Set of primitive constructions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အ​ခြေခံ ပုံစံများ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- literals ( numbers, strings )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- infix operations ( simple operators )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3307850" y="836275"/>
            <a:ext cx="55350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1C1E21"/>
                </a:solidFill>
                <a:highlight>
                  <a:srgbClr val="FFFFFF"/>
                </a:highlight>
              </a:rPr>
              <a:t>Syntax ပုဒ် အထားအသို</a:t>
            </a:r>
            <a:endParaRPr b="1"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1C1E21"/>
                </a:solidFill>
                <a:highlight>
                  <a:srgbClr val="FFFFFF"/>
                </a:highlight>
              </a:rPr>
              <a:t>&lt; Object &gt; &lt; Operator &gt; &lt; Object &gt;</a:t>
            </a:r>
            <a:endParaRPr b="1"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&gt;&gt;&gt; "Hello" 5 # not valid syntax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&gt;&gt;&gt; 3 + 5 # valid syntax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1C1E21"/>
                </a:solidFill>
                <a:highlight>
                  <a:srgbClr val="FFFFFF"/>
                </a:highlight>
              </a:rPr>
              <a:t>Static Semantic ​ရေးထုံး​ရေးဟန်</a:t>
            </a:r>
            <a:endParaRPr b="1"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&gt;&gt;&gt; 3 + 5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&gt;&gt;&gt; "Hello" + 5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1C1E21"/>
                </a:solidFill>
                <a:highlight>
                  <a:srgbClr val="FFFFFF"/>
                </a:highlight>
              </a:rPr>
              <a:t>Semantic အဓိပ္ပါယ် ပါခြင်း မပါခြင်း</a:t>
            </a:r>
            <a:endParaRPr b="1"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150"/>
              <a:buChar char="●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infinite loops ထပ်ခါတလဲလဲ ဆက်တိုက်လုပ်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150"/>
              <a:buChar char="●"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ထင်မထား​သော ရလဒ် error ကင်း​သော်လည်း အလုပ်မလုပ်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သတိပြုရန်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Synatx နဲ့ Sematic error ​တွေဟာ ရှာရလွယ်ကူတယ်။ Static Semantic ​တွေက​တော့ ရှာရတာ ခက်ခဲတယ်။ သူတို့ကို error လို့ ​ခေါ်ဖို့ထက် </a:t>
            </a:r>
            <a:r>
              <a:rPr b="1" lang="en" sz="1150">
                <a:solidFill>
                  <a:srgbClr val="1C1E21"/>
                </a:solidFill>
                <a:highlight>
                  <a:srgbClr val="FFFFFF"/>
                </a:highlight>
              </a:rPr>
              <a:t>bug</a:t>
            </a: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</a:rPr>
              <a:t> လို့ ​ခေါ်ကြတယ်။</a:t>
            </a:r>
            <a:endParaRPr sz="1150"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2"/>
          <p:cNvPicPr preferRelativeResize="0"/>
          <p:nvPr/>
        </p:nvPicPr>
        <p:blipFill rotWithShape="1">
          <a:blip r:embed="rId3">
            <a:alphaModFix/>
          </a:blip>
          <a:srcRect b="8702" l="8641" r="12301" t="36872"/>
          <a:stretch/>
        </p:blipFill>
        <p:spPr>
          <a:xfrm>
            <a:off x="272575" y="1604125"/>
            <a:ext cx="8598850" cy="33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 txBox="1"/>
          <p:nvPr/>
        </p:nvSpPr>
        <p:spPr>
          <a:xfrm>
            <a:off x="420675" y="149000"/>
            <a:ext cx="80739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map( ) နဲ့ filter( ) ​တွေဟာ range( ) လိုပဲ Python မှာ ပါတဲ့ generators ​တွေ ဖြစ်ပါတယ်။ ကိုယ်ပိုင် generators ​တွေကို​တော့ yield နဲ့ ​ရေးရပါတယ်။</a:t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map( , ) ဟာ ​ရှေ့က function နဲ့ ​နောက်က sequence ကို အလုပ်လုပ်ဖို့ ချိတ်​ပေးတာ ဖြစ်ပါတယ်။</a:t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2F3F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2F3F5"/>
                </a:highlight>
                <a:latin typeface="Comfortaa"/>
                <a:ea typeface="Comfortaa"/>
                <a:cs typeface="Comfortaa"/>
                <a:sym typeface="Comfortaa"/>
              </a:rPr>
              <a:t>filter( , ) ကို​တော့ အ​ခြေအ​နေ စစ်ထုတ်ပစ်ပြီး တခုခုလုပ်ချင်တဲ့အခါမျိုးမှာ သုံးရင် ​ကောင်းမွန်ပါတယ်။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" name="Google Shape;32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Error Handling in Python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User နဲ့ ပိုသက်ဆိုင်တဲ့ Error တက်နိုင်တဲ့ ​​နေရာ​တွေမှာ error တက်လည်း program ဆက် အလုပ်လုပ်​နေ​အောင် သုံးတယ်။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Common Types of Errors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SyntaxError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NameError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AttributeError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TypeError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ValueError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IOError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ZeroDivisionError</a:t>
            </a:r>
            <a:b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53"/>
          <p:cNvSpPr txBox="1"/>
          <p:nvPr>
            <p:ph idx="2" type="body"/>
          </p:nvPr>
        </p:nvSpPr>
        <p:spPr>
          <a:xfrm>
            <a:off x="4670400" y="1017725"/>
            <a:ext cx="41619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try :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​	ရေးလိုက်တဲ့ ကုတ်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except :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Error တက်​နေရင် အလုပ်လုပ်မယ့် ကုတ်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Defensive Programming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Try except နဲ့ ပြမယ့်အစား တခါတည်း ကုတ်ကို အလုပ် မလုပ်​စေမယ့် ​လုပ်​ဆောင်ချက်ကို "မှလွဲ၍" သတ်မှတ်လိုက်တယ်။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​​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assert မှ လွဲ၍</a:t>
            </a:r>
            <a:endParaRPr b="1"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assert len(grades) != 0 :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print("there is no grade")</a:t>
            </a:r>
            <a:endParaRPr sz="12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Google Shape;32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/>
        </p:nvSpPr>
        <p:spPr>
          <a:xfrm>
            <a:off x="459175" y="394300"/>
            <a:ext cx="806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OOP in Python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Everything is an object.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Literals ​တွေကို Object ​တွေကို အဖြစ် အမျိုးအစား ခွဲထားတယ်။ အမျိုးအစား ခွဲထားတယ်ဆိုတာ အုပ်စု ဖွဲ့ထားတာ ဖြစ်တယ်။ အဲ့ဒီ အုပ်စုကြီးကို class လို့​ခေါ်တယ်။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&gt;&gt;&gt; type(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25" y="1924925"/>
            <a:ext cx="4457500" cy="2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3" y="152400"/>
            <a:ext cx="74836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/>
        </p:nvSpPr>
        <p:spPr>
          <a:xfrm>
            <a:off x="900600" y="867475"/>
            <a:ext cx="73428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special functions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__init__(self,var_a) var_a ကို initialize လုပ်တာ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__str__( ) ရလဒ်ကို print(self) ထုတ်​ပေးတာ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__len__( ) len(self)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__eq__(self,other) self == other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__lt__(self,other) self &lt; other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__add__(self,other) self + other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__sub__(self,other) self - other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8" name="Google Shape;3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9888"/>
            <a:ext cx="8839203" cy="402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42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75" y="231275"/>
            <a:ext cx="35224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45200"/>
            <a:ext cx="31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C1E21"/>
                </a:solidFill>
                <a:highlight>
                  <a:srgbClr val="FFFFFF"/>
                </a:highlight>
              </a:rPr>
              <a:t>Python ဆိုသည်မှာ</a:t>
            </a:r>
            <a:endParaRPr sz="24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863550"/>
            <a:ext cx="3464400" cy="4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What is Python ?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Why Python ?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Installing Python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5898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python.org</a:t>
            </a:r>
            <a:endParaRPr>
              <a:solidFill>
                <a:srgbClr val="38589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Choosing Text Editor </a:t>
            </a:r>
            <a:r>
              <a:rPr lang="en">
                <a:solidFill>
                  <a:srgbClr val="385898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https://marketplace.visualstudio.com/items…</a:t>
            </a:r>
            <a:endParaRPr>
              <a:solidFill>
                <a:srgbClr val="38589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Or Anaconda Distribution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5898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anaconda.org/Download</a:t>
            </a:r>
            <a:endParaRPr>
              <a:solidFill>
                <a:srgbClr val="38589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- First Python program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081150" y="863550"/>
            <a:ext cx="47514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Basic Elements of Python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OOP ? - Literals ​တွေကို Objects ​တွေအဖြစ် အမျိုးအစား ခွဲထားတယ်။ Python မှာ အရာရာတိုင်းသည် Object ဖြစ်တယ်။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Objects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Scalar ထပ်မံခွဲခြားမရ​သော Object များ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Non-Scalar ခွဲစိတ်ရနိုင်​သေး​​သော Object များ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Non Scalar Objects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Char char="○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Numbers ( int, float )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Char char="○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Booleans ( bool )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Char char="○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</a:rPr>
              <a:t>Null values ( None )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1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6825"/>
            <a:ext cx="8839200" cy="144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52425" y="360750"/>
            <a:ext cx="8404500" cy="4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Numerical Operations</a:t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&lt;Object&gt; &lt;Operator&gt; &lt;Object&gt;</a:t>
            </a:r>
            <a:endParaRPr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+ - * / </a:t>
            </a: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​</a:t>
            </a: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ပေါင်း နုတ် ​မြှောက် စား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**</a:t>
            </a: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power ထပ်ကိန်း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//</a:t>
            </a: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i</a:t>
            </a: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nteger division ကိန်းပြည့်အစား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Char char="●"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%</a:t>
            </a: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modulo အကြွင်း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Orders of Operations</a:t>
            </a:r>
            <a:endParaRPr b="1" sz="19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 ) ** * // / % + -</a:t>
            </a:r>
            <a:endParaRPr b="1"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ကွင်း ၏ ​မြှောက် စား ​​ပေါင်း နုတ်</a:t>
            </a:r>
            <a:endParaRPr sz="115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52450"/>
            <a:ext cx="3422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C1E2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Variables ကိန်းရှင်များ</a:t>
            </a:r>
            <a:endParaRPr b="1" sz="2400">
              <a:solidFill>
                <a:srgbClr val="1C1E2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C1E2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017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ဘာ​ကြောင့် Variable ​ပေးရလဲ</a:t>
            </a:r>
            <a:endParaRPr sz="18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To reuse name instead of value</a:t>
            </a:r>
            <a:endParaRPr b="1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Variable Rebind လုပ်ခြင်း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 Multiple Assignments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727225" y="515400"/>
            <a:ext cx="3999900" cy="3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Create a variable with assign ( </a:t>
            </a:r>
            <a:r>
              <a:rPr b="1" lang="en" sz="17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=</a:t>
            </a:r>
            <a:r>
              <a:rPr lang="en" sz="1700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)</a:t>
            </a:r>
            <a:endParaRPr sz="1700"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 var_a = 12 )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သတိပြုရန် Python သည် dynamic language ဖြစ်​သော​ကြောင့် int var_a ဟု သီးသန့် ​ကြေညာရန် မလိုပါ။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Underscore ( _ ), alpabets, numbers များမှ ကျန် စာလုံးများ မပါဝင်ရပါ။ numbers များနှင့် မစရ။ Python တွင် ပါဝင်အလုပ်လုပ်​​နေ​သော နာမည်များ မဖြစ်​စေရ။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1E2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 အကြံပြုထား​သောပုံစံ - var_a )</a:t>
            </a:r>
            <a:endParaRPr>
              <a:solidFill>
                <a:srgbClr val="1C1E2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53169" l="0" r="0" t="10019"/>
          <a:stretch/>
        </p:blipFill>
        <p:spPr>
          <a:xfrm>
            <a:off x="311700" y="2913600"/>
            <a:ext cx="4629150" cy="18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